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56" r:id="rId3"/>
    <p:sldId id="257" r:id="rId4"/>
    <p:sldId id="258" r:id="rId5"/>
    <p:sldId id="269" r:id="rId6"/>
    <p:sldId id="259" r:id="rId7"/>
    <p:sldId id="266" r:id="rId8"/>
    <p:sldId id="262" r:id="rId9"/>
    <p:sldId id="263" r:id="rId10"/>
    <p:sldId id="264" r:id="rId11"/>
    <p:sldId id="265" r:id="rId12"/>
    <p:sldId id="270" r:id="rId13"/>
    <p:sldId id="261" r:id="rId14"/>
    <p:sldId id="268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>
      <p:cViewPr varScale="1">
        <p:scale>
          <a:sx n="40" d="100"/>
          <a:sy n="40" d="100"/>
        </p:scale>
        <p:origin x="-35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C23CA-DF22-4640-85B4-44165C70984A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E8CD4B-E0B5-4566-B2D3-EA0478F14B5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B07B-46E9-4FA2-B1E0-7FB0C45BC09C}" type="datetimeFigureOut">
              <a:rPr lang="en-US" smtClean="0"/>
              <a:pPr/>
              <a:t>8/13/2010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0AA30-D955-4411-9597-78CAB7A9CBC6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:\POLYFEST 2010\DSC081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643998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15402" cy="1785950"/>
          </a:xfrm>
        </p:spPr>
        <p:txBody>
          <a:bodyPr>
            <a:noAutofit/>
          </a:bodyPr>
          <a:lstStyle/>
          <a:p>
            <a:pPr algn="ctr"/>
            <a:r>
              <a:rPr lang="en-NZ" sz="5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stellar" pitchFamily="18" charset="0"/>
              </a:rPr>
              <a:t>DIFFERENTIATION TEACHING</a:t>
            </a:r>
            <a:endParaRPr lang="en-NZ" sz="5400" dirty="0">
              <a:solidFill>
                <a:schemeClr val="tx2">
                  <a:lumMod val="20000"/>
                  <a:lumOff val="80000"/>
                </a:schemeClr>
              </a:solidFill>
              <a:latin typeface="Castellar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642910" y="2071678"/>
            <a:ext cx="8143932" cy="4572032"/>
          </a:xfrm>
        </p:spPr>
        <p:txBody>
          <a:bodyPr>
            <a:noAutofit/>
          </a:bodyPr>
          <a:lstStyle/>
          <a:p>
            <a:pPr algn="ctr"/>
            <a:r>
              <a:rPr lang="en-NZ" sz="7200" b="1" dirty="0" smtClean="0">
                <a:solidFill>
                  <a:srgbClr val="FFFF00"/>
                </a:solidFill>
                <a:latin typeface="Adobe Garamond Pro" pitchFamily="18" charset="0"/>
              </a:rPr>
              <a:t>KIA ORANA E </a:t>
            </a:r>
            <a:r>
              <a:rPr lang="en-NZ" sz="7200" b="1" dirty="0" smtClean="0">
                <a:solidFill>
                  <a:srgbClr val="FFFF00"/>
                </a:solidFill>
                <a:latin typeface="Adobe Garamond Pro" pitchFamily="18" charset="0"/>
              </a:rPr>
              <a:t>TE TUROU </a:t>
            </a:r>
            <a:r>
              <a:rPr lang="en-NZ" sz="7200" b="1" dirty="0" smtClean="0">
                <a:solidFill>
                  <a:srgbClr val="FFFF00"/>
                </a:solidFill>
                <a:latin typeface="Adobe Garamond Pro" pitchFamily="18" charset="0"/>
              </a:rPr>
              <a:t>KI TE APIIANGA REO KUKI AIRANI</a:t>
            </a:r>
            <a:endParaRPr lang="en-NZ" sz="7200" b="1" dirty="0">
              <a:solidFill>
                <a:srgbClr val="FFFF00"/>
              </a:solidFill>
              <a:latin typeface="Adobe Garamond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0"/>
            <a:ext cx="8258204" cy="6858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NZ" b="1" u="sng" dirty="0" smtClean="0">
                <a:solidFill>
                  <a:srgbClr val="FF0000"/>
                </a:solidFill>
                <a:latin typeface="Algerian" pitchFamily="82" charset="0"/>
              </a:rPr>
              <a:t>2.Whole class approach</a:t>
            </a:r>
            <a:endParaRPr lang="en-NZ" dirty="0" smtClean="0">
              <a:solidFill>
                <a:srgbClr val="FF0000"/>
              </a:solidFill>
              <a:latin typeface="Algerian" pitchFamily="82" charset="0"/>
            </a:endParaRPr>
          </a:p>
          <a:p>
            <a:pPr>
              <a:buNone/>
            </a:pPr>
            <a:endParaRPr lang="en-NZ" dirty="0" smtClean="0"/>
          </a:p>
          <a:p>
            <a:pPr lvl="0">
              <a:buFont typeface="Courier New" pitchFamily="49" charset="0"/>
              <a:buChar char="o"/>
            </a:pPr>
            <a:r>
              <a:rPr lang="en-NZ" b="1" dirty="0" smtClean="0"/>
              <a:t>Give instructions and teaching with the whole class.</a:t>
            </a:r>
          </a:p>
          <a:p>
            <a:pPr>
              <a:buFont typeface="Courier New" pitchFamily="49" charset="0"/>
              <a:buChar char="o"/>
            </a:pPr>
            <a:r>
              <a:rPr lang="en-NZ" b="1" dirty="0" smtClean="0"/>
              <a:t>Students who are confident to move out and work independently.  </a:t>
            </a:r>
          </a:p>
          <a:p>
            <a:pPr>
              <a:buFont typeface="Courier New" pitchFamily="49" charset="0"/>
              <a:buChar char="o"/>
            </a:pPr>
            <a:r>
              <a:rPr lang="en-NZ" b="1" dirty="0" smtClean="0"/>
              <a:t>Those that need extra help to remain in the group. This time the teacher simplifies the instructions and more examples are to be used.</a:t>
            </a:r>
          </a:p>
          <a:p>
            <a:pPr>
              <a:buFont typeface="Courier New" pitchFamily="49" charset="0"/>
              <a:buChar char="o"/>
            </a:pPr>
            <a:r>
              <a:rPr lang="en-NZ" b="1" dirty="0" smtClean="0"/>
              <a:t> Hopefully at the end you are left with the very, very needy ones.</a:t>
            </a:r>
            <a:endParaRPr lang="en-N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000372"/>
            <a:ext cx="26098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NZ" b="1" u="sng" dirty="0" smtClean="0">
                <a:solidFill>
                  <a:srgbClr val="FF0000"/>
                </a:solidFill>
                <a:latin typeface="Algerian" pitchFamily="82" charset="0"/>
              </a:rPr>
              <a:t>3.Prepared speech</a:t>
            </a:r>
            <a:endParaRPr lang="en-NZ" dirty="0" smtClean="0">
              <a:solidFill>
                <a:srgbClr val="FF0000"/>
              </a:solidFill>
              <a:latin typeface="Algerian" pitchFamily="82" charset="0"/>
            </a:endParaRPr>
          </a:p>
          <a:p>
            <a:r>
              <a:rPr lang="en-NZ" b="1" dirty="0" smtClean="0"/>
              <a:t>A choice of topics from the Cook Islands context </a:t>
            </a:r>
            <a:r>
              <a:rPr lang="en-NZ" b="1" dirty="0" err="1" smtClean="0"/>
              <a:t>eg</a:t>
            </a:r>
            <a:r>
              <a:rPr lang="en-NZ" b="1" dirty="0" smtClean="0"/>
              <a:t> My School, My Family, Cook Islands Culture etc...</a:t>
            </a:r>
          </a:p>
          <a:p>
            <a:r>
              <a:rPr lang="en-NZ" b="1" dirty="0" smtClean="0"/>
              <a:t> They write a 2minutes speech and differentiate by telling the students that they can present their speech in:</a:t>
            </a:r>
          </a:p>
          <a:p>
            <a:pPr lvl="0">
              <a:buNone/>
            </a:pPr>
            <a:endParaRPr lang="en-NZ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NZ" b="1" i="1" dirty="0" smtClean="0">
                <a:solidFill>
                  <a:schemeClr val="tx2">
                    <a:lumMod val="50000"/>
                  </a:schemeClr>
                </a:solidFill>
              </a:rPr>
              <a:t>English Only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NZ" b="1" i="1" dirty="0" smtClean="0">
                <a:solidFill>
                  <a:schemeClr val="tx2">
                    <a:lumMod val="50000"/>
                  </a:schemeClr>
                </a:solidFill>
              </a:rPr>
              <a:t>50/50 Cook Islands and English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NZ" b="1" i="1" dirty="0" smtClean="0">
                <a:solidFill>
                  <a:schemeClr val="tx2">
                    <a:lumMod val="50000"/>
                  </a:schemeClr>
                </a:solidFill>
              </a:rPr>
              <a:t>Cook Islands only (confident speakers</a:t>
            </a:r>
            <a:r>
              <a:rPr lang="en-NZ" dirty="0" smtClean="0"/>
              <a:t>)</a:t>
            </a:r>
          </a:p>
          <a:p>
            <a:pPr>
              <a:buNone/>
            </a:pPr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214686"/>
            <a:ext cx="27860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86544"/>
          </a:xfrm>
        </p:spPr>
        <p:txBody>
          <a:bodyPr/>
          <a:lstStyle/>
          <a:p>
            <a:pPr>
              <a:buNone/>
            </a:pPr>
            <a:r>
              <a:rPr lang="en-NZ" b="1" u="sng" dirty="0" smtClean="0">
                <a:solidFill>
                  <a:srgbClr val="FF0000"/>
                </a:solidFill>
                <a:latin typeface="Algerian" pitchFamily="82" charset="0"/>
              </a:rPr>
              <a:t>4.Writing a description of an old man.</a:t>
            </a:r>
          </a:p>
          <a:p>
            <a:pPr>
              <a:buFont typeface="Wingdings" pitchFamily="2" charset="2"/>
              <a:buChar char="§"/>
            </a:pPr>
            <a:r>
              <a:rPr lang="en-NZ" b="1" dirty="0" smtClean="0"/>
              <a:t>List of vocabularies to describe an old man.</a:t>
            </a:r>
          </a:p>
          <a:p>
            <a:pPr>
              <a:buFont typeface="Wingdings" pitchFamily="2" charset="2"/>
              <a:buChar char="§"/>
            </a:pPr>
            <a:r>
              <a:rPr lang="en-NZ" b="1" dirty="0" smtClean="0"/>
              <a:t>Translation in Cook Islands.</a:t>
            </a:r>
          </a:p>
          <a:p>
            <a:pPr>
              <a:buFont typeface="Wingdings" pitchFamily="2" charset="2"/>
              <a:buChar char="§"/>
            </a:pPr>
            <a:r>
              <a:rPr lang="en-NZ" b="1" dirty="0" smtClean="0"/>
              <a:t>Practice with pronunciation of words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b="1" i="1" dirty="0" smtClean="0">
                <a:solidFill>
                  <a:schemeClr val="accent3">
                    <a:lumMod val="50000"/>
                  </a:schemeClr>
                </a:solidFill>
              </a:rPr>
              <a:t>WRITING: (examples in the folder)</a:t>
            </a:r>
          </a:p>
          <a:p>
            <a:pPr marL="514350" indent="-514350">
              <a:buFont typeface="+mj-lt"/>
              <a:buAutoNum type="arabicPeriod"/>
            </a:pPr>
            <a:r>
              <a:rPr lang="en-NZ" b="1" i="1" dirty="0" smtClean="0">
                <a:solidFill>
                  <a:schemeClr val="accent3">
                    <a:lumMod val="50000"/>
                  </a:schemeClr>
                </a:solidFill>
              </a:rPr>
              <a:t>English only</a:t>
            </a:r>
          </a:p>
          <a:p>
            <a:pPr marL="514350" indent="-514350">
              <a:buFont typeface="+mj-lt"/>
              <a:buAutoNum type="arabicPeriod"/>
            </a:pPr>
            <a:r>
              <a:rPr lang="en-NZ" b="1" i="1" dirty="0" smtClean="0">
                <a:solidFill>
                  <a:schemeClr val="accent3">
                    <a:lumMod val="50000"/>
                  </a:schemeClr>
                </a:solidFill>
              </a:rPr>
              <a:t>50 /50 English and Cook Islands (risk takers)</a:t>
            </a:r>
          </a:p>
          <a:p>
            <a:pPr marL="514350" indent="-514350">
              <a:buFont typeface="+mj-lt"/>
              <a:buAutoNum type="arabicPeriod"/>
            </a:pPr>
            <a:r>
              <a:rPr lang="en-NZ" b="1" i="1" dirty="0" smtClean="0">
                <a:solidFill>
                  <a:schemeClr val="accent3">
                    <a:lumMod val="50000"/>
                  </a:schemeClr>
                </a:solidFill>
              </a:rPr>
              <a:t>Cook Islands only (confident writers)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290"/>
            <a:ext cx="8329642" cy="6643710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en-NZ" sz="9600" b="1" u="sng" dirty="0" smtClean="0">
                <a:solidFill>
                  <a:srgbClr val="FF0000"/>
                </a:solidFill>
                <a:latin typeface="Algerian" pitchFamily="82" charset="0"/>
              </a:rPr>
              <a:t>5. Making a </a:t>
            </a:r>
            <a:r>
              <a:rPr lang="en-NZ" sz="9600" b="1" u="sng" dirty="0" err="1" smtClean="0">
                <a:solidFill>
                  <a:srgbClr val="FF0000"/>
                </a:solidFill>
                <a:latin typeface="Algerian" pitchFamily="82" charset="0"/>
              </a:rPr>
              <a:t>Tivaevae</a:t>
            </a:r>
            <a:r>
              <a:rPr lang="en-NZ" sz="9600" b="1" u="sng" dirty="0" smtClean="0">
                <a:solidFill>
                  <a:srgbClr val="FF0000"/>
                </a:solidFill>
                <a:latin typeface="Algerian" pitchFamily="82" charset="0"/>
              </a:rPr>
              <a:t> Pattern – Cook Islands Art work (examples on the wall).</a:t>
            </a:r>
            <a:endParaRPr lang="en-NZ" sz="9600" dirty="0" smtClean="0">
              <a:solidFill>
                <a:srgbClr val="FF0000"/>
              </a:solidFill>
              <a:latin typeface="Algerian" pitchFamily="82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NZ" sz="11200" b="1" dirty="0" smtClean="0">
                <a:latin typeface="Arial" pitchFamily="34" charset="0"/>
                <a:cs typeface="Arial" pitchFamily="34" charset="0"/>
              </a:rPr>
              <a:t>Teacher discusses the importance of this art work and demonstrates the process.</a:t>
            </a:r>
          </a:p>
          <a:p>
            <a:pPr lvl="0">
              <a:buFont typeface="Wingdings" pitchFamily="2" charset="2"/>
              <a:buChar char="v"/>
            </a:pPr>
            <a:r>
              <a:rPr lang="en-NZ" sz="11200" b="1" dirty="0" smtClean="0">
                <a:latin typeface="Arial" pitchFamily="34" charset="0"/>
                <a:cs typeface="Arial" pitchFamily="34" charset="0"/>
              </a:rPr>
              <a:t>Students are given the choice to decide what patterns they will add to their work mainly focusing on tropical flowers and plants. </a:t>
            </a:r>
          </a:p>
          <a:p>
            <a:pPr lvl="0">
              <a:buFont typeface="Wingdings" pitchFamily="2" charset="2"/>
              <a:buChar char="v"/>
            </a:pPr>
            <a:r>
              <a:rPr lang="en-NZ" sz="11200" b="1" dirty="0" smtClean="0">
                <a:latin typeface="Arial" pitchFamily="34" charset="0"/>
                <a:cs typeface="Arial" pitchFamily="34" charset="0"/>
              </a:rPr>
              <a:t>Use a scrap paper to practice on. Check for the cutting.</a:t>
            </a:r>
          </a:p>
          <a:p>
            <a:pPr lvl="0">
              <a:buFont typeface="Wingdings" pitchFamily="2" charset="2"/>
              <a:buChar char="v"/>
            </a:pPr>
            <a:r>
              <a:rPr lang="en-NZ" sz="11200" b="1" dirty="0" smtClean="0">
                <a:latin typeface="Arial" pitchFamily="34" charset="0"/>
                <a:cs typeface="Arial" pitchFamily="34" charset="0"/>
              </a:rPr>
              <a:t>Choice of colours for their drawing.</a:t>
            </a:r>
          </a:p>
          <a:p>
            <a:pPr lvl="0">
              <a:buFont typeface="Wingdings" pitchFamily="2" charset="2"/>
              <a:buChar char="v"/>
            </a:pPr>
            <a:r>
              <a:rPr lang="en-NZ" sz="11200" b="1" dirty="0" smtClean="0">
                <a:latin typeface="Arial" pitchFamily="34" charset="0"/>
                <a:cs typeface="Arial" pitchFamily="34" charset="0"/>
              </a:rPr>
              <a:t>Enlarging on a bigger size paper. This time they need to keep the negative so they will have two finished products.</a:t>
            </a:r>
          </a:p>
          <a:p>
            <a:pPr lvl="0">
              <a:buFont typeface="Wingdings" pitchFamily="2" charset="2"/>
              <a:buChar char="v"/>
            </a:pPr>
            <a:r>
              <a:rPr lang="en-NZ" sz="11200" b="1" dirty="0" smtClean="0">
                <a:latin typeface="Arial" pitchFamily="34" charset="0"/>
                <a:cs typeface="Arial" pitchFamily="34" charset="0"/>
              </a:rPr>
              <a:t>Again a choice of what colours they want for the background and display.</a:t>
            </a:r>
          </a:p>
          <a:p>
            <a:pPr lvl="0">
              <a:buFont typeface="Wingdings" pitchFamily="2" charset="2"/>
              <a:buChar char="v"/>
            </a:pPr>
            <a:r>
              <a:rPr lang="en-NZ" sz="11200" b="1" dirty="0" smtClean="0">
                <a:latin typeface="Arial" pitchFamily="34" charset="0"/>
                <a:cs typeface="Arial" pitchFamily="34" charset="0"/>
              </a:rPr>
              <a:t>Lastly explain what their pattern represents either in English only, 50/50 or Cook Islands only.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6500834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NZ" b="1" u="sng" dirty="0" smtClean="0">
                <a:solidFill>
                  <a:srgbClr val="FF0000"/>
                </a:solidFill>
                <a:latin typeface="Algerian" pitchFamily="82" charset="0"/>
              </a:rPr>
              <a:t>6. Pronunciation of Cook Islands words.</a:t>
            </a:r>
            <a:endParaRPr lang="en-NZ" dirty="0" smtClean="0">
              <a:solidFill>
                <a:srgbClr val="FF0000"/>
              </a:solidFill>
              <a:latin typeface="Algerian" pitchFamily="82" charset="0"/>
            </a:endParaRPr>
          </a:p>
          <a:p>
            <a:pPr lvl="0"/>
            <a:r>
              <a:rPr lang="en-NZ" b="1" dirty="0" smtClean="0">
                <a:latin typeface="+mj-lt"/>
              </a:rPr>
              <a:t>Students are grouped with an expert in each group who has the roll of the leader. The students choose which group to be in.</a:t>
            </a:r>
          </a:p>
          <a:p>
            <a:pPr lvl="0"/>
            <a:r>
              <a:rPr lang="en-NZ" b="1" dirty="0" smtClean="0">
                <a:latin typeface="+mj-lt"/>
              </a:rPr>
              <a:t>With each unit we cover there are always new vocabularies to learn. </a:t>
            </a:r>
          </a:p>
          <a:p>
            <a:pPr lvl="0"/>
            <a:r>
              <a:rPr lang="en-NZ" b="1" dirty="0" smtClean="0">
                <a:latin typeface="+mj-lt"/>
              </a:rPr>
              <a:t> The teacher to get words ready on cards.</a:t>
            </a:r>
          </a:p>
          <a:p>
            <a:pPr lvl="0"/>
            <a:r>
              <a:rPr lang="en-NZ" b="1" dirty="0" smtClean="0">
                <a:latin typeface="+mj-lt"/>
              </a:rPr>
              <a:t>Share out cards to the groups.</a:t>
            </a:r>
          </a:p>
          <a:p>
            <a:pPr lvl="0"/>
            <a:r>
              <a:rPr lang="en-NZ" b="1" dirty="0" smtClean="0">
                <a:latin typeface="+mj-lt"/>
              </a:rPr>
              <a:t>Leader starts off first with two words – he/ she can either break the words in syllables or say the words out and the others repeat. </a:t>
            </a:r>
          </a:p>
          <a:p>
            <a:pPr lvl="0"/>
            <a:r>
              <a:rPr lang="en-NZ" b="1" dirty="0" smtClean="0">
                <a:latin typeface="+mj-lt"/>
              </a:rPr>
              <a:t>The leader gives 2 cards each for each student to do the same.</a:t>
            </a:r>
          </a:p>
          <a:p>
            <a:pPr lvl="0"/>
            <a:r>
              <a:rPr lang="en-NZ" b="1" dirty="0" smtClean="0">
                <a:latin typeface="+mj-lt"/>
              </a:rPr>
              <a:t>After each 5-7 minutes teacher to change cards around</a:t>
            </a:r>
            <a:r>
              <a:rPr lang="en-NZ" dirty="0" smtClean="0"/>
              <a:t>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:\POLYFEST 2010\DSC0816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7151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NZ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Jokewood" pitchFamily="2" charset="0"/>
              </a:rPr>
              <a:t>KIAORANA</a:t>
            </a:r>
          </a:p>
          <a:p>
            <a:pPr algn="ctr">
              <a:buNone/>
            </a:pPr>
            <a:r>
              <a:rPr lang="en-NZ" sz="5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Jokewood" pitchFamily="2" charset="0"/>
              </a:rPr>
              <a:t>E</a:t>
            </a:r>
          </a:p>
          <a:p>
            <a:pPr algn="ctr">
              <a:buNone/>
            </a:pPr>
            <a:r>
              <a:rPr lang="en-NZ" sz="5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Jokewood" pitchFamily="2" charset="0"/>
              </a:rPr>
              <a:t>KIA MANUIA</a:t>
            </a:r>
          </a:p>
          <a:p>
            <a:pPr algn="ctr">
              <a:buNone/>
            </a:pPr>
            <a:r>
              <a:rPr lang="en-NZ" sz="5400" b="1" dirty="0" smtClean="0">
                <a:solidFill>
                  <a:schemeClr val="bg1"/>
                </a:solidFill>
                <a:latin typeface="Jokewood" pitchFamily="2" charset="0"/>
              </a:rPr>
              <a:t>AND</a:t>
            </a:r>
            <a:r>
              <a:rPr lang="en-NZ" sz="5400" b="1" dirty="0" smtClean="0">
                <a:solidFill>
                  <a:srgbClr val="002060"/>
                </a:solidFill>
                <a:latin typeface="Jokewood" pitchFamily="2" charset="0"/>
              </a:rPr>
              <a:t> </a:t>
            </a:r>
          </a:p>
          <a:p>
            <a:pPr algn="ctr">
              <a:buNone/>
            </a:pPr>
            <a:r>
              <a:rPr lang="en-NZ" sz="5400" b="1" dirty="0" smtClean="0">
                <a:solidFill>
                  <a:srgbClr val="00B0F0"/>
                </a:solidFill>
                <a:latin typeface="Jokewood" pitchFamily="2" charset="0"/>
              </a:rPr>
              <a:t>ENJOY </a:t>
            </a:r>
          </a:p>
          <a:p>
            <a:pPr algn="ctr">
              <a:buNone/>
            </a:pPr>
            <a:r>
              <a:rPr lang="en-NZ" sz="5400" b="1" dirty="0" smtClean="0">
                <a:solidFill>
                  <a:srgbClr val="FF0000"/>
                </a:solidFill>
                <a:latin typeface="Jokewood" pitchFamily="2" charset="0"/>
              </a:rPr>
              <a:t>YOUR</a:t>
            </a:r>
            <a:r>
              <a:rPr lang="en-NZ" sz="5400" b="1" dirty="0" smtClean="0">
                <a:latin typeface="Jokewood" pitchFamily="2" charset="0"/>
              </a:rPr>
              <a:t> </a:t>
            </a:r>
          </a:p>
          <a:p>
            <a:pPr algn="ctr">
              <a:buNone/>
            </a:pPr>
            <a:r>
              <a:rPr lang="en-NZ" sz="5400" b="1" dirty="0" smtClean="0">
                <a:solidFill>
                  <a:srgbClr val="002060"/>
                </a:solidFill>
                <a:latin typeface="Jokewood" pitchFamily="2" charset="0"/>
              </a:rPr>
              <a:t>WEEK-END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1500197"/>
          </a:xfrm>
        </p:spPr>
        <p:txBody>
          <a:bodyPr>
            <a:normAutofit fontScale="90000"/>
          </a:bodyPr>
          <a:lstStyle/>
          <a:p>
            <a:r>
              <a:rPr lang="en-NZ" b="1" u="sng" dirty="0">
                <a:solidFill>
                  <a:srgbClr val="FF0000"/>
                </a:solidFill>
              </a:rPr>
              <a:t>Differentiate Teaching </a:t>
            </a:r>
            <a:r>
              <a:rPr lang="en-NZ" b="1" u="sng" dirty="0" smtClean="0">
                <a:solidFill>
                  <a:srgbClr val="FF0000"/>
                </a:solidFill>
              </a:rPr>
              <a:t>In </a:t>
            </a:r>
            <a:r>
              <a:rPr lang="en-NZ" b="1" u="sng" dirty="0">
                <a:solidFill>
                  <a:srgbClr val="FF0000"/>
                </a:solidFill>
              </a:rPr>
              <a:t>M</a:t>
            </a:r>
            <a:r>
              <a:rPr lang="en-NZ" b="1" u="sng" dirty="0" smtClean="0">
                <a:solidFill>
                  <a:srgbClr val="FF0000"/>
                </a:solidFill>
              </a:rPr>
              <a:t>y </a:t>
            </a:r>
            <a:r>
              <a:rPr lang="en-NZ" b="1" u="sng" dirty="0">
                <a:solidFill>
                  <a:srgbClr val="FF0000"/>
                </a:solidFill>
              </a:rPr>
              <a:t>Cook Islands  </a:t>
            </a:r>
            <a:r>
              <a:rPr lang="en-NZ" b="1" u="sng" dirty="0" smtClean="0">
                <a:solidFill>
                  <a:srgbClr val="FF0000"/>
                </a:solidFill>
              </a:rPr>
              <a:t>Class.</a:t>
            </a: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1500174"/>
            <a:ext cx="8215370" cy="5357826"/>
          </a:xfrm>
        </p:spPr>
        <p:txBody>
          <a:bodyPr>
            <a:normAutofit fontScale="25000" lnSpcReduction="20000"/>
          </a:bodyPr>
          <a:lstStyle/>
          <a:p>
            <a:r>
              <a:rPr lang="en-NZ" sz="9600" b="1" i="1" dirty="0">
                <a:solidFill>
                  <a:schemeClr val="accent2"/>
                </a:solidFill>
              </a:rPr>
              <a:t>What worked when at </a:t>
            </a:r>
            <a:r>
              <a:rPr lang="en-NZ" sz="9600" b="1" i="1" dirty="0" smtClean="0">
                <a:solidFill>
                  <a:schemeClr val="accent2"/>
                </a:solidFill>
              </a:rPr>
              <a:t>Primary </a:t>
            </a:r>
            <a:r>
              <a:rPr lang="en-NZ" sz="9600" b="1" i="1" dirty="0">
                <a:solidFill>
                  <a:schemeClr val="accent2"/>
                </a:solidFill>
              </a:rPr>
              <a:t>level</a:t>
            </a:r>
            <a:r>
              <a:rPr lang="en-NZ" sz="9600" b="1" i="1" dirty="0"/>
              <a:t>.</a:t>
            </a:r>
            <a:endParaRPr lang="en-NZ" sz="9600" dirty="0"/>
          </a:p>
          <a:p>
            <a:pPr lvl="0" algn="l">
              <a:buFont typeface="Wingdings" pitchFamily="2" charset="2"/>
              <a:buChar char="Ø"/>
            </a:pPr>
            <a:r>
              <a:rPr lang="en-NZ" sz="9600" b="1" dirty="0">
                <a:solidFill>
                  <a:schemeClr val="tx1"/>
                </a:solidFill>
              </a:rPr>
              <a:t>The students are </a:t>
            </a:r>
            <a:r>
              <a:rPr lang="en-NZ" sz="9600" b="1" dirty="0" smtClean="0">
                <a:solidFill>
                  <a:schemeClr val="tx1"/>
                </a:solidFill>
              </a:rPr>
              <a:t>smaller.</a:t>
            </a:r>
            <a:endParaRPr lang="en-NZ" sz="9600" b="1" dirty="0">
              <a:solidFill>
                <a:schemeClr val="tx1"/>
              </a:solidFill>
            </a:endParaRPr>
          </a:p>
          <a:p>
            <a:pPr lvl="0" algn="l">
              <a:buFont typeface="Wingdings" pitchFamily="2" charset="2"/>
              <a:buChar char="Ø"/>
            </a:pPr>
            <a:r>
              <a:rPr lang="en-NZ" sz="9600" b="1" dirty="0">
                <a:solidFill>
                  <a:schemeClr val="tx1"/>
                </a:solidFill>
              </a:rPr>
              <a:t>The same students are in your class for a whole day so you can create learning centres.</a:t>
            </a:r>
          </a:p>
          <a:p>
            <a:pPr lvl="0" algn="l">
              <a:buFont typeface="Wingdings" pitchFamily="2" charset="2"/>
              <a:buChar char="Ø"/>
            </a:pPr>
            <a:r>
              <a:rPr lang="en-NZ" sz="9600" b="1" dirty="0">
                <a:solidFill>
                  <a:schemeClr val="tx1"/>
                </a:solidFill>
              </a:rPr>
              <a:t>Students are grouped in all subjects</a:t>
            </a:r>
            <a:r>
              <a:rPr lang="en-NZ" sz="9600" b="1" dirty="0" smtClean="0">
                <a:solidFill>
                  <a:schemeClr val="tx1"/>
                </a:solidFill>
              </a:rPr>
              <a:t>. </a:t>
            </a:r>
          </a:p>
          <a:p>
            <a:pPr lvl="0" algn="l">
              <a:buFont typeface="Wingdings" pitchFamily="2" charset="2"/>
              <a:buChar char="Ø"/>
            </a:pPr>
            <a:r>
              <a:rPr lang="en-NZ" sz="9600" b="1" dirty="0" smtClean="0">
                <a:solidFill>
                  <a:schemeClr val="tx1"/>
                </a:solidFill>
              </a:rPr>
              <a:t>One teacher and with one routine. </a:t>
            </a:r>
          </a:p>
          <a:p>
            <a:pPr lvl="0" algn="l">
              <a:buFont typeface="Wingdings" pitchFamily="2" charset="2"/>
              <a:buChar char="Ø"/>
            </a:pPr>
            <a:r>
              <a:rPr lang="en-NZ" sz="9600" b="1" dirty="0" smtClean="0">
                <a:solidFill>
                  <a:schemeClr val="tx1"/>
                </a:solidFill>
              </a:rPr>
              <a:t>Consistency</a:t>
            </a:r>
            <a:r>
              <a:rPr lang="en-NZ" sz="9600" b="1" baseline="0" dirty="0" smtClean="0">
                <a:solidFill>
                  <a:schemeClr val="tx1"/>
                </a:solidFill>
              </a:rPr>
              <a:t> across the board and everything is integrated</a:t>
            </a:r>
            <a:r>
              <a:rPr lang="en-NZ" sz="9600" baseline="0" dirty="0" smtClean="0"/>
              <a:t>.</a:t>
            </a:r>
            <a:endParaRPr lang="en-NZ" sz="9600" dirty="0"/>
          </a:p>
          <a:p>
            <a:endParaRPr lang="en-NZ" sz="9600" dirty="0" smtClean="0"/>
          </a:p>
          <a:p>
            <a:r>
              <a:rPr lang="en-NZ" sz="9600" b="1" i="1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The issues I face at Secondary.</a:t>
            </a:r>
            <a:endParaRPr lang="en-NZ" sz="9600" kern="1200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pPr lvl="0" algn="l">
              <a:buFont typeface="Wingdings" pitchFamily="2" charset="2"/>
              <a:buChar char="Ø"/>
            </a:pPr>
            <a:r>
              <a:rPr lang="en-NZ" sz="9600" b="1" u="none" strike="noStrike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NZ" sz="9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space</a:t>
            </a:r>
          </a:p>
          <a:p>
            <a:pPr lvl="0" algn="l">
              <a:buFont typeface="Wingdings" pitchFamily="2" charset="2"/>
              <a:buChar char="Ø"/>
            </a:pPr>
            <a:r>
              <a:rPr lang="en-NZ" sz="9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are bigger</a:t>
            </a:r>
          </a:p>
          <a:p>
            <a:pPr lvl="0" algn="l">
              <a:buFont typeface="Wingdings" pitchFamily="2" charset="2"/>
              <a:buChar char="Ø"/>
            </a:pPr>
            <a:r>
              <a:rPr lang="en-NZ" sz="9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Period changeovers/ time to set up the class. </a:t>
            </a:r>
          </a:p>
          <a:p>
            <a:pPr lvl="0" algn="l">
              <a:buFont typeface="Wingdings" pitchFamily="2" charset="2"/>
              <a:buChar char="Ø"/>
            </a:pPr>
            <a:r>
              <a:rPr lang="en-NZ" sz="9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Subjects are specific</a:t>
            </a:r>
            <a:r>
              <a:rPr lang="en-NZ" sz="96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assessment driven. </a:t>
            </a:r>
          </a:p>
          <a:p>
            <a:pPr lvl="0" algn="l">
              <a:buFont typeface="Wingdings" pitchFamily="2" charset="2"/>
              <a:buChar char="Ø"/>
            </a:pPr>
            <a:r>
              <a:rPr lang="en-NZ" sz="96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Timetable constraint.</a:t>
            </a:r>
            <a:endParaRPr lang="en-NZ" sz="9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NZ" sz="4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NZ" dirty="0"/>
          </a:p>
        </p:txBody>
      </p:sp>
      <p:pic>
        <p:nvPicPr>
          <p:cNvPr id="7" name="Picture 6" descr="T:\Polyfest 2010\DSC095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286256"/>
            <a:ext cx="2143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:\Polyfest 2010\DSC096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968362"/>
            <a:ext cx="2571768" cy="188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7786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b="1" i="1" dirty="0" smtClean="0">
                <a:solidFill>
                  <a:srgbClr val="FF0000"/>
                </a:solidFill>
              </a:rPr>
              <a:t>What works for my Cook Islands students?</a:t>
            </a:r>
            <a:endParaRPr lang="en-NZ" dirty="0" smtClean="0">
              <a:solidFill>
                <a:srgbClr val="FF0000"/>
              </a:solidFill>
            </a:endParaRPr>
          </a:p>
          <a:p>
            <a:r>
              <a:rPr lang="en-NZ" b="1" dirty="0" smtClean="0"/>
              <a:t>Normally we start each lesson with the Lord’s Prayer in Cook Islands.</a:t>
            </a:r>
          </a:p>
          <a:p>
            <a:pPr lvl="0"/>
            <a:r>
              <a:rPr lang="en-NZ" b="1" dirty="0" smtClean="0"/>
              <a:t>Establishing the routine in class from day one. </a:t>
            </a:r>
          </a:p>
          <a:p>
            <a:pPr lvl="0"/>
            <a:r>
              <a:rPr lang="en-NZ" b="1" dirty="0" smtClean="0"/>
              <a:t>Roll call to be using the correct address to the teacher. </a:t>
            </a:r>
          </a:p>
          <a:p>
            <a:r>
              <a:rPr lang="en-NZ" b="1" dirty="0" smtClean="0"/>
              <a:t>Teacher - “</a:t>
            </a:r>
            <a:r>
              <a:rPr lang="en-NZ" b="1" dirty="0" err="1" smtClean="0"/>
              <a:t>Popongi</a:t>
            </a:r>
            <a:r>
              <a:rPr lang="en-NZ" b="1" dirty="0" smtClean="0"/>
              <a:t> e __________”</a:t>
            </a:r>
          </a:p>
          <a:p>
            <a:r>
              <a:rPr lang="en-NZ" b="1" dirty="0" smtClean="0"/>
              <a:t>Students – </a:t>
            </a:r>
            <a:r>
              <a:rPr lang="en-NZ" b="1" dirty="0" err="1" smtClean="0"/>
              <a:t>Popongi</a:t>
            </a:r>
            <a:r>
              <a:rPr lang="en-NZ" b="1" dirty="0" smtClean="0"/>
              <a:t> e </a:t>
            </a:r>
            <a:r>
              <a:rPr lang="en-NZ" b="1" dirty="0" err="1" smtClean="0"/>
              <a:t>Vavia</a:t>
            </a:r>
            <a:r>
              <a:rPr lang="en-NZ" b="1" dirty="0" smtClean="0"/>
              <a:t> </a:t>
            </a:r>
            <a:r>
              <a:rPr lang="en-NZ" b="1" dirty="0" err="1" smtClean="0"/>
              <a:t>tane</a:t>
            </a:r>
            <a:r>
              <a:rPr lang="en-NZ" b="1" dirty="0" smtClean="0"/>
              <a:t> (Mr </a:t>
            </a:r>
            <a:r>
              <a:rPr lang="en-NZ" b="1" dirty="0" err="1" smtClean="0"/>
              <a:t>Vavia</a:t>
            </a:r>
            <a:r>
              <a:rPr lang="en-NZ" b="1" dirty="0" smtClean="0"/>
              <a:t>)</a:t>
            </a:r>
          </a:p>
          <a:p>
            <a:r>
              <a:rPr lang="en-NZ" b="1" dirty="0" smtClean="0"/>
              <a:t>Or can use the normal “</a:t>
            </a:r>
            <a:r>
              <a:rPr lang="en-NZ" b="1" dirty="0" err="1" smtClean="0"/>
              <a:t>Kiaoran</a:t>
            </a:r>
            <a:r>
              <a:rPr lang="en-NZ" b="1" dirty="0" err="1" smtClean="0">
                <a:solidFill>
                  <a:srgbClr val="FFFF00"/>
                </a:solidFill>
              </a:rPr>
              <a:t>a</a:t>
            </a:r>
            <a:r>
              <a:rPr lang="en-NZ" b="1" dirty="0" smtClean="0">
                <a:solidFill>
                  <a:srgbClr val="FFFF00"/>
                </a:solidFill>
              </a:rPr>
              <a:t>” for </a:t>
            </a:r>
            <a:r>
              <a:rPr lang="en-NZ" b="1" dirty="0" smtClean="0"/>
              <a:t>greetings.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/>
          <a:lstStyle/>
          <a:p>
            <a:pPr>
              <a:buNone/>
            </a:pPr>
            <a:r>
              <a:rPr lang="en-NZ" sz="4000" b="1" i="1" dirty="0" smtClean="0">
                <a:solidFill>
                  <a:srgbClr val="FF0000"/>
                </a:solidFill>
              </a:rPr>
              <a:t>How do I cater for their needs? </a:t>
            </a:r>
            <a:endParaRPr lang="en-NZ" sz="4000" b="1" dirty="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NZ" sz="4000" b="1" dirty="0" smtClean="0"/>
              <a:t>At the beginning of the year the students fill in a survey sheet and thanks to the Tongan Language class for helping out with this. (Examples in the folder)</a:t>
            </a:r>
          </a:p>
          <a:p>
            <a:endParaRPr lang="en-NZ" dirty="0"/>
          </a:p>
        </p:txBody>
      </p:sp>
      <p:pic>
        <p:nvPicPr>
          <p:cNvPr id="4" name="Picture 3" descr="T:\Polyfest 2010\DSC095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807307"/>
            <a:ext cx="3857652" cy="305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5626121"/>
          </a:xfrm>
        </p:spPr>
        <p:txBody>
          <a:bodyPr/>
          <a:lstStyle/>
          <a:p>
            <a:pPr>
              <a:buNone/>
            </a:pPr>
            <a:r>
              <a:rPr lang="en-NZ" b="1" dirty="0" smtClean="0">
                <a:solidFill>
                  <a:srgbClr val="FF0000"/>
                </a:solidFill>
              </a:rPr>
              <a:t>WHAT RESOURCES AND STRATEGIES DO I USE IN CLASS?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b="1" dirty="0" smtClean="0"/>
              <a:t>TEACHING AS ENQUIRY (example in the folder)</a:t>
            </a:r>
            <a:endParaRPr lang="en-NZ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571745"/>
            <a:ext cx="400052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NZ" sz="3100" b="1" u="sng" dirty="0" smtClean="0">
                <a:solidFill>
                  <a:schemeClr val="accent6">
                    <a:lumMod val="75000"/>
                  </a:schemeClr>
                </a:solidFill>
              </a:rPr>
              <a:t>Some examples of differentiation lessons</a:t>
            </a:r>
            <a:r>
              <a:rPr lang="en-NZ" sz="3600" b="1" u="sng" dirty="0" smtClean="0"/>
              <a:t>.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72230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AutoNum type="arabicPeriod"/>
            </a:pPr>
            <a:r>
              <a:rPr lang="en-NZ" b="1" u="sng" dirty="0" smtClean="0">
                <a:solidFill>
                  <a:srgbClr val="FF0000"/>
                </a:solidFill>
                <a:latin typeface="Algerian" pitchFamily="82" charset="0"/>
              </a:rPr>
              <a:t>Lesson prepared by colleagues at the Workshop.</a:t>
            </a:r>
          </a:p>
          <a:p>
            <a:pPr marL="514350" lvl="0" indent="-514350">
              <a:buNone/>
            </a:pPr>
            <a:r>
              <a:rPr lang="en-NZ" b="1" dirty="0" smtClean="0">
                <a:solidFill>
                  <a:schemeClr val="accent2">
                    <a:lumMod val="75000"/>
                  </a:schemeClr>
                </a:solidFill>
                <a:latin typeface="Alba" pitchFamily="2" charset="0"/>
              </a:rPr>
              <a:t>Focus: Different parts of the body in Cook Islands.</a:t>
            </a:r>
          </a:p>
          <a:p>
            <a:pPr>
              <a:buNone/>
            </a:pPr>
            <a:r>
              <a:rPr lang="en-NZ" dirty="0" smtClean="0">
                <a:latin typeface="+mj-lt"/>
              </a:rPr>
              <a:t> </a:t>
            </a:r>
            <a:r>
              <a:rPr lang="en-NZ" b="1" dirty="0" smtClean="0">
                <a:solidFill>
                  <a:srgbClr val="7030A0"/>
                </a:solidFill>
                <a:latin typeface="+mj-lt"/>
              </a:rPr>
              <a:t>Learning Outcome.</a:t>
            </a:r>
            <a:endParaRPr lang="en-NZ" dirty="0" smtClean="0">
              <a:solidFill>
                <a:srgbClr val="7030A0"/>
              </a:solidFill>
              <a:latin typeface="+mj-lt"/>
            </a:endParaRPr>
          </a:p>
          <a:p>
            <a:pPr>
              <a:buNone/>
            </a:pPr>
            <a:r>
              <a:rPr lang="en-NZ" b="1" i="1" dirty="0" smtClean="0">
                <a:solidFill>
                  <a:schemeClr val="accent6"/>
                </a:solidFill>
                <a:latin typeface="+mj-lt"/>
              </a:rPr>
              <a:t>By the end of this unit, students will be able to</a:t>
            </a:r>
          </a:p>
          <a:p>
            <a:pPr lvl="0">
              <a:buFont typeface="Wingdings" pitchFamily="2" charset="2"/>
              <a:buChar char="v"/>
            </a:pPr>
            <a:r>
              <a:rPr lang="en-NZ" b="1" dirty="0" smtClean="0">
                <a:latin typeface="+mj-lt"/>
              </a:rPr>
              <a:t>Describe people’s faces, hair, body</a:t>
            </a:r>
          </a:p>
          <a:p>
            <a:pPr lvl="0">
              <a:buFont typeface="Wingdings" pitchFamily="2" charset="2"/>
              <a:buChar char="v"/>
            </a:pPr>
            <a:r>
              <a:rPr lang="en-NZ" b="1" dirty="0" smtClean="0">
                <a:latin typeface="+mj-lt"/>
              </a:rPr>
              <a:t>Talk about hair and eye colours</a:t>
            </a:r>
          </a:p>
          <a:p>
            <a:pPr lvl="0">
              <a:buFont typeface="Wingdings" pitchFamily="2" charset="2"/>
              <a:buChar char="v"/>
            </a:pPr>
            <a:r>
              <a:rPr lang="en-NZ" b="1" dirty="0" smtClean="0">
                <a:latin typeface="+mj-lt"/>
              </a:rPr>
              <a:t>Identify pictures of people by listening to brief description</a:t>
            </a:r>
          </a:p>
          <a:p>
            <a:pPr lvl="0">
              <a:buFont typeface="Wingdings" pitchFamily="2" charset="2"/>
              <a:buChar char="v"/>
            </a:pPr>
            <a:r>
              <a:rPr lang="en-NZ" b="1" dirty="0" smtClean="0">
                <a:latin typeface="+mj-lt"/>
              </a:rPr>
              <a:t>Write a description of someone</a:t>
            </a:r>
          </a:p>
          <a:p>
            <a:pPr lvl="0">
              <a:buFont typeface="Wingdings" pitchFamily="2" charset="2"/>
              <a:buChar char="v"/>
            </a:pPr>
            <a:r>
              <a:rPr lang="en-NZ" b="1" dirty="0" smtClean="0">
                <a:latin typeface="+mj-lt"/>
              </a:rPr>
              <a:t>Perform a song in Cook islands language to do with body parts.</a:t>
            </a:r>
          </a:p>
          <a:p>
            <a:pPr>
              <a:buNone/>
            </a:pPr>
            <a:endParaRPr lang="en-NZ" dirty="0" smtClean="0">
              <a:latin typeface="+mj-lt"/>
            </a:endParaRPr>
          </a:p>
          <a:p>
            <a:pPr>
              <a:buNone/>
            </a:pPr>
            <a:r>
              <a:rPr lang="en-NZ" b="1" dirty="0" smtClean="0">
                <a:solidFill>
                  <a:srgbClr val="7030A0"/>
                </a:solidFill>
                <a:latin typeface="+mj-lt"/>
              </a:rPr>
              <a:t>How to group the students.</a:t>
            </a:r>
            <a:endParaRPr lang="en-NZ" dirty="0" smtClean="0">
              <a:solidFill>
                <a:srgbClr val="7030A0"/>
              </a:solidFill>
              <a:latin typeface="+mj-lt"/>
            </a:endParaRPr>
          </a:p>
          <a:p>
            <a:pPr lvl="0">
              <a:buFont typeface="Wingdings" pitchFamily="2" charset="2"/>
              <a:buChar char="v"/>
            </a:pPr>
            <a:r>
              <a:rPr lang="en-NZ" b="1" dirty="0" smtClean="0">
                <a:latin typeface="+mj-lt"/>
              </a:rPr>
              <a:t>Brainstorm of what the students already know about body parts in Cook Islands language.</a:t>
            </a:r>
          </a:p>
          <a:p>
            <a:pPr rtl="0" eaLnBrk="1" latinLnBrk="0" hangingPunct="1">
              <a:buFont typeface="Wingdings" pitchFamily="2" charset="2"/>
              <a:buChar char="v"/>
            </a:pPr>
            <a:r>
              <a:rPr lang="en-NZ" b="1" dirty="0" smtClean="0">
                <a:latin typeface="+mj-lt"/>
              </a:rPr>
              <a:t>Choice of which</a:t>
            </a:r>
            <a:r>
              <a:rPr lang="en-NZ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NZ" b="1" u="sng" dirty="0" smtClean="0">
                <a:solidFill>
                  <a:srgbClr val="FF0000"/>
                </a:solidFill>
                <a:latin typeface="+mj-lt"/>
              </a:rPr>
              <a:t>tier</a:t>
            </a:r>
            <a:r>
              <a:rPr lang="en-NZ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NZ" b="1" dirty="0" smtClean="0">
                <a:latin typeface="+mj-lt"/>
              </a:rPr>
              <a:t>they want to work on.</a:t>
            </a:r>
          </a:p>
          <a:p>
            <a:pPr rtl="0" eaLnBrk="1" latinLnBrk="0" hangingPunct="1"/>
            <a:endParaRPr lang="en-NZ" sz="3200" b="1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428604"/>
            <a:ext cx="8401080" cy="6143668"/>
          </a:xfrm>
        </p:spPr>
        <p:txBody>
          <a:bodyPr>
            <a:normAutofit/>
          </a:bodyPr>
          <a:lstStyle/>
          <a:p>
            <a:r>
              <a:rPr lang="en-NZ" b="1" i="1" dirty="0" smtClean="0">
                <a:solidFill>
                  <a:srgbClr val="00B050"/>
                </a:solidFill>
              </a:rPr>
              <a:t>Tier 1. </a:t>
            </a:r>
            <a:endParaRPr lang="en-NZ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NZ" b="1" dirty="0" smtClean="0"/>
              <a:t>List of vocabularies for the unit. English and Cook Islands. Students to match them together.</a:t>
            </a:r>
          </a:p>
          <a:p>
            <a:pPr>
              <a:buFont typeface="Wingdings" pitchFamily="2" charset="2"/>
              <a:buChar char="ü"/>
            </a:pPr>
            <a:r>
              <a:rPr lang="en-NZ" b="1" dirty="0" smtClean="0"/>
              <a:t>Labelling parts on a diagram of a human</a:t>
            </a:r>
          </a:p>
          <a:p>
            <a:pPr>
              <a:buFont typeface="Wingdings" pitchFamily="2" charset="2"/>
              <a:buChar char="ü"/>
            </a:pPr>
            <a:r>
              <a:rPr lang="en-NZ" b="1" dirty="0" smtClean="0"/>
              <a:t>Knowing the basic body part song “</a:t>
            </a:r>
            <a:r>
              <a:rPr lang="en-NZ" b="1" dirty="0" err="1" smtClean="0"/>
              <a:t>Upoko</a:t>
            </a:r>
            <a:r>
              <a:rPr lang="en-NZ" b="1" dirty="0" smtClean="0"/>
              <a:t> </a:t>
            </a:r>
            <a:r>
              <a:rPr lang="en-NZ" b="1" dirty="0" err="1" smtClean="0"/>
              <a:t>pakuivi</a:t>
            </a:r>
            <a:r>
              <a:rPr lang="en-NZ" b="1" dirty="0" smtClean="0"/>
              <a:t> </a:t>
            </a:r>
            <a:r>
              <a:rPr lang="en-NZ" b="1" dirty="0" err="1" smtClean="0"/>
              <a:t>turi</a:t>
            </a:r>
            <a:r>
              <a:rPr lang="en-NZ" b="1" dirty="0" smtClean="0"/>
              <a:t> </a:t>
            </a:r>
            <a:r>
              <a:rPr lang="en-NZ" b="1" dirty="0" err="1" smtClean="0"/>
              <a:t>mangavaevae</a:t>
            </a:r>
            <a:r>
              <a:rPr lang="en-NZ" b="1" dirty="0" smtClean="0"/>
              <a:t>”</a:t>
            </a:r>
          </a:p>
          <a:p>
            <a:pPr>
              <a:buFont typeface="Wingdings" pitchFamily="2" charset="2"/>
              <a:buChar char="ü"/>
            </a:pPr>
            <a:r>
              <a:rPr lang="en-NZ" b="1" dirty="0" smtClean="0"/>
              <a:t>Unscrambling the words of body parts. </a:t>
            </a:r>
            <a:r>
              <a:rPr lang="en-NZ" b="1" dirty="0" err="1" smtClean="0"/>
              <a:t>Eg</a:t>
            </a:r>
            <a:r>
              <a:rPr lang="en-NZ" b="1" dirty="0" smtClean="0"/>
              <a:t>. </a:t>
            </a:r>
            <a:r>
              <a:rPr lang="en-NZ" b="1" dirty="0" err="1" smtClean="0"/>
              <a:t>Ngtaria</a:t>
            </a:r>
            <a:r>
              <a:rPr lang="en-NZ" b="1" dirty="0" smtClean="0"/>
              <a:t> – </a:t>
            </a:r>
            <a:r>
              <a:rPr lang="en-NZ" b="1" dirty="0" err="1" smtClean="0"/>
              <a:t>taringa</a:t>
            </a:r>
            <a:endParaRPr lang="en-NZ" b="1" dirty="0" smtClean="0"/>
          </a:p>
          <a:p>
            <a:pPr>
              <a:buFont typeface="Wingdings" pitchFamily="2" charset="2"/>
              <a:buChar char="ü"/>
            </a:pPr>
            <a:r>
              <a:rPr lang="en-NZ" b="1" dirty="0" smtClean="0"/>
              <a:t>List of </a:t>
            </a:r>
            <a:r>
              <a:rPr lang="en-NZ" b="1" dirty="0" err="1" smtClean="0"/>
              <a:t>vocabs</a:t>
            </a:r>
            <a:r>
              <a:rPr lang="en-NZ" b="1" dirty="0" smtClean="0"/>
              <a:t> for colours to describe eyes and hair.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6000792"/>
          </a:xfrm>
        </p:spPr>
        <p:txBody>
          <a:bodyPr>
            <a:normAutofit lnSpcReduction="10000"/>
          </a:bodyPr>
          <a:lstStyle/>
          <a:p>
            <a:r>
              <a:rPr lang="en-NZ" b="1" i="1" dirty="0" smtClean="0">
                <a:solidFill>
                  <a:srgbClr val="00B050"/>
                </a:solidFill>
              </a:rPr>
              <a:t>Tier 2.</a:t>
            </a:r>
            <a:endParaRPr lang="en-NZ" dirty="0" smtClean="0">
              <a:solidFill>
                <a:srgbClr val="00B050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Constructing simple sentences using the body parts </a:t>
            </a:r>
            <a:r>
              <a:rPr lang="en-NZ" sz="3600" b="1" dirty="0" err="1" smtClean="0"/>
              <a:t>eg</a:t>
            </a:r>
            <a:r>
              <a:rPr lang="en-NZ" sz="3600" b="1" dirty="0" smtClean="0"/>
              <a:t>. </a:t>
            </a:r>
            <a:r>
              <a:rPr lang="en-NZ" sz="3600" b="1" dirty="0" err="1" smtClean="0"/>
              <a:t>Teia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toku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mata</a:t>
            </a:r>
            <a:r>
              <a:rPr lang="en-NZ" sz="3600" b="1" dirty="0" smtClean="0"/>
              <a:t>, </a:t>
            </a:r>
            <a:r>
              <a:rPr lang="en-NZ" sz="3600" b="1" dirty="0" err="1" smtClean="0"/>
              <a:t>Tena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toou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vaa</a:t>
            </a:r>
            <a:r>
              <a:rPr lang="en-NZ" sz="3600" b="1" dirty="0" smtClean="0"/>
              <a:t>, E </a:t>
            </a:r>
            <a:r>
              <a:rPr lang="en-NZ" sz="3600" b="1" dirty="0" err="1" smtClean="0"/>
              <a:t>rouru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kerekere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toku</a:t>
            </a:r>
            <a:r>
              <a:rPr lang="en-NZ" sz="3600" b="1" dirty="0" smtClean="0"/>
              <a:t>.</a:t>
            </a: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Cloze activity – gaps for the body parts are left out.</a:t>
            </a: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Start to include Parts of speech to the sentences.</a:t>
            </a: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Matching body parts with actions.</a:t>
            </a: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Describe people’s face or body parts.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6286544"/>
          </a:xfrm>
        </p:spPr>
        <p:txBody>
          <a:bodyPr>
            <a:normAutofit lnSpcReduction="10000"/>
          </a:bodyPr>
          <a:lstStyle/>
          <a:p>
            <a:r>
              <a:rPr lang="en-NZ" sz="3600" b="1" i="1" dirty="0" smtClean="0">
                <a:solidFill>
                  <a:srgbClr val="00B050"/>
                </a:solidFill>
              </a:rPr>
              <a:t>Tier 3.</a:t>
            </a:r>
            <a:endParaRPr lang="en-NZ" sz="3600" dirty="0" smtClean="0">
              <a:solidFill>
                <a:srgbClr val="00B050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Phrases and communicating with each other orally about their body parts.</a:t>
            </a: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Personal stories of body parts.</a:t>
            </a: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Using the five senses to include in their sentences </a:t>
            </a:r>
            <a:r>
              <a:rPr lang="en-NZ" sz="3600" b="1" dirty="0" err="1" smtClean="0"/>
              <a:t>eg</a:t>
            </a:r>
            <a:r>
              <a:rPr lang="en-NZ" sz="3600" b="1" dirty="0" smtClean="0"/>
              <a:t>. E </a:t>
            </a:r>
            <a:r>
              <a:rPr lang="en-NZ" sz="3600" b="1" dirty="0" err="1" smtClean="0"/>
              <a:t>ongi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ana</a:t>
            </a:r>
            <a:r>
              <a:rPr lang="en-NZ" sz="3600" b="1" dirty="0" smtClean="0"/>
              <a:t> au </a:t>
            </a:r>
            <a:r>
              <a:rPr lang="en-NZ" sz="3600" b="1" dirty="0" err="1" smtClean="0"/>
              <a:t>ki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toku</a:t>
            </a:r>
            <a:r>
              <a:rPr lang="en-NZ" sz="3600" b="1" dirty="0" smtClean="0"/>
              <a:t> </a:t>
            </a:r>
            <a:r>
              <a:rPr lang="en-NZ" sz="3600" b="1" dirty="0" err="1" smtClean="0"/>
              <a:t>putangio</a:t>
            </a:r>
            <a:endParaRPr lang="en-NZ" sz="3600" b="1" dirty="0" smtClean="0"/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Clothes that you wear on different parts of the body. </a:t>
            </a:r>
            <a:r>
              <a:rPr lang="en-NZ" sz="3600" b="1" dirty="0" err="1" smtClean="0"/>
              <a:t>Eg</a:t>
            </a:r>
            <a:r>
              <a:rPr lang="en-NZ" sz="3600" b="1" dirty="0" smtClean="0"/>
              <a:t>. You wear socks on your </a:t>
            </a:r>
            <a:r>
              <a:rPr lang="en-NZ" sz="3600" b="1" dirty="0" err="1" smtClean="0"/>
              <a:t>vaevae</a:t>
            </a:r>
            <a:r>
              <a:rPr lang="en-NZ" sz="3600" b="1" dirty="0" smtClean="0"/>
              <a:t>.</a:t>
            </a:r>
          </a:p>
          <a:p>
            <a:pPr lvl="0">
              <a:buFont typeface="Wingdings" pitchFamily="2" charset="2"/>
              <a:buChar char="ü"/>
            </a:pPr>
            <a:r>
              <a:rPr lang="en-NZ" sz="3600" b="1" dirty="0" smtClean="0"/>
              <a:t>Write a description of someone.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2324</TotalTime>
  <Words>819</Words>
  <Application>Microsoft Office PowerPoint</Application>
  <PresentationFormat>On-screen Show 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DIFFERENTIATION TEACHING</vt:lpstr>
      <vt:lpstr>Differentiate Teaching In My Cook Islands  Class. </vt:lpstr>
      <vt:lpstr>Slide 3</vt:lpstr>
      <vt:lpstr>Slide 4</vt:lpstr>
      <vt:lpstr>Slide 5</vt:lpstr>
      <vt:lpstr>Some examples of differentiation lessons. 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Otahuhu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Differentiate Teaching with my Cook Islands  students. </dc:title>
  <dc:creator>svavia</dc:creator>
  <cp:lastModifiedBy>svavia</cp:lastModifiedBy>
  <cp:revision>73</cp:revision>
  <dcterms:created xsi:type="dcterms:W3CDTF">2010-08-08T19:32:30Z</dcterms:created>
  <dcterms:modified xsi:type="dcterms:W3CDTF">2010-08-13T00:09:55Z</dcterms:modified>
</cp:coreProperties>
</file>